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60" r:id="rId4"/>
    <p:sldId id="272" r:id="rId5"/>
    <p:sldId id="271" r:id="rId6"/>
    <p:sldId id="270" r:id="rId7"/>
    <p:sldId id="268" r:id="rId8"/>
    <p:sldId id="269" r:id="rId9"/>
    <p:sldId id="262" r:id="rId10"/>
    <p:sldId id="265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27135">
            <a:off x="2393817" y="2651677"/>
            <a:ext cx="4967785" cy="1876607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Что такое </a:t>
            </a:r>
            <a:r>
              <a:rPr lang="ru-RU" sz="5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4800" b="1" i="1" dirty="0" smtClean="0">
                <a:solidFill>
                  <a:srgbClr val="FFFF00"/>
                </a:solidFill>
              </a:rPr>
              <a:t>?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194" y="1515292"/>
            <a:ext cx="6609806" cy="13977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При заполнении </a:t>
            </a:r>
            <a:r>
              <a:rPr lang="ru-RU" sz="3100" b="1" i="1" dirty="0" smtClean="0">
                <a:latin typeface="+mn-lt"/>
              </a:rPr>
              <a:t>онлайн-формы для ввода данных, которые будут опубликованы, какие данные </a:t>
            </a:r>
            <a:r>
              <a:rPr lang="ru-RU" sz="4400" b="1" i="1" dirty="0" smtClean="0">
                <a:solidFill>
                  <a:srgbClr val="FFFF00"/>
                </a:solidFill>
                <a:latin typeface="+mn-lt"/>
              </a:rPr>
              <a:t>не</a:t>
            </a:r>
            <a:r>
              <a:rPr lang="ru-RU" sz="3100" b="1" i="1" dirty="0" smtClean="0">
                <a:latin typeface="+mn-lt"/>
              </a:rPr>
              <a:t> стоит указывать?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Никнэйм или псевдоним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ФИО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Адрес, где ты живешь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08674">
            <a:off x="2769995" y="3777913"/>
            <a:ext cx="6308022" cy="22453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Правильные ответы: 2,3.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Эти данные позволяют установить Вашу </a:t>
            </a:r>
            <a:r>
              <a:rPr lang="ru-RU" sz="2400" b="1" i="1" dirty="0" smtClean="0">
                <a:solidFill>
                  <a:srgbClr val="FFFF00"/>
                </a:solidFill>
              </a:rPr>
              <a:t>личность</a:t>
            </a:r>
            <a:r>
              <a:rPr lang="ru-RU" sz="2400" b="1" i="1" dirty="0" smtClean="0">
                <a:solidFill>
                  <a:schemeClr val="bg1"/>
                </a:solidFill>
              </a:rPr>
              <a:t> в реальной жизни и дают возможность для </a:t>
            </a:r>
            <a:r>
              <a:rPr lang="ru-RU" sz="2400" b="1" i="1" dirty="0" smtClean="0">
                <a:solidFill>
                  <a:srgbClr val="FFFF00"/>
                </a:solidFill>
              </a:rPr>
              <a:t>вторжения</a:t>
            </a:r>
            <a:r>
              <a:rPr lang="ru-RU" sz="2400" b="1" i="1" dirty="0" smtClean="0">
                <a:solidFill>
                  <a:schemeClr val="bg1"/>
                </a:solidFill>
              </a:rPr>
              <a:t> в Ваше личное пространство, а также для использования Вас как </a:t>
            </a:r>
            <a:r>
              <a:rPr lang="ru-RU" sz="2400" b="1" i="1" dirty="0" smtClean="0">
                <a:solidFill>
                  <a:srgbClr val="FFFF00"/>
                </a:solidFill>
              </a:rPr>
              <a:t>противоправных действий.</a:t>
            </a:r>
          </a:p>
          <a:p>
            <a:endParaRPr lang="ru-RU" dirty="0"/>
          </a:p>
        </p:txBody>
      </p:sp>
      <p:pic>
        <p:nvPicPr>
          <p:cNvPr id="4" name="Рисунок 3" descr="lab-ha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3542211"/>
            <a:ext cx="2476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808" y="1078971"/>
            <a:ext cx="6537192" cy="210836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Если у тебя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есть сомнения</a:t>
            </a:r>
            <a:r>
              <a:rPr lang="ru-RU" sz="3100" b="1" i="1" dirty="0" smtClean="0">
                <a:latin typeface="+mn-lt"/>
              </a:rPr>
              <a:t>, дать ли людям, с которыми общаешься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больше личной информации о себе</a:t>
            </a:r>
            <a:r>
              <a:rPr lang="ru-RU" sz="3100" b="1" i="1" dirty="0" smtClean="0">
                <a:latin typeface="+mn-lt"/>
              </a:rPr>
              <a:t>, что ты сделаешь?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Расскажешь взрослому и попросишь совет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Отправишь личные данные и посмотришь, что будет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Не отправишь личные данные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55265">
            <a:off x="2585451" y="4267772"/>
            <a:ext cx="6049054" cy="1877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Ответы 1,3. </a:t>
            </a:r>
            <a:r>
              <a:rPr lang="ru-RU" sz="2400" b="1" i="1" dirty="0" smtClean="0">
                <a:solidFill>
                  <a:schemeClr val="bg1"/>
                </a:solidFill>
              </a:rPr>
              <a:t>В любом случае, </a:t>
            </a:r>
            <a:r>
              <a:rPr lang="ru-RU" sz="2400" b="1" i="1" dirty="0" smtClean="0">
                <a:solidFill>
                  <a:srgbClr val="FFFF00"/>
                </a:solidFill>
              </a:rPr>
              <a:t>не стоит давать </a:t>
            </a:r>
            <a:r>
              <a:rPr lang="ru-RU" sz="2400" b="1" i="1" dirty="0" smtClean="0">
                <a:solidFill>
                  <a:schemeClr val="bg1"/>
                </a:solidFill>
              </a:rPr>
              <a:t>незнакомцам свои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2400" b="1" i="1" dirty="0" smtClean="0">
                <a:solidFill>
                  <a:schemeClr val="bg1"/>
                </a:solidFill>
              </a:rPr>
              <a:t>. Вы </a:t>
            </a:r>
            <a:r>
              <a:rPr lang="ru-RU" sz="2400" b="1" i="1" dirty="0" smtClean="0">
                <a:solidFill>
                  <a:srgbClr val="FFFF00"/>
                </a:solidFill>
              </a:rPr>
              <a:t>не можете </a:t>
            </a:r>
            <a:r>
              <a:rPr lang="ru-RU" sz="2400" b="1" i="1" dirty="0" smtClean="0">
                <a:solidFill>
                  <a:schemeClr val="bg1"/>
                </a:solidFill>
              </a:rPr>
              <a:t>быть </a:t>
            </a:r>
            <a:r>
              <a:rPr lang="ru-RU" sz="2400" b="1" i="1" dirty="0" smtClean="0">
                <a:solidFill>
                  <a:srgbClr val="FFFF00"/>
                </a:solidFill>
              </a:rPr>
              <a:t>уверены</a:t>
            </a:r>
            <a:r>
              <a:rPr lang="ru-RU" sz="2400" b="1" i="1" dirty="0" smtClean="0">
                <a:solidFill>
                  <a:schemeClr val="bg1"/>
                </a:solidFill>
              </a:rPr>
              <a:t>, как их будут использовать.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gal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" y="1632857"/>
            <a:ext cx="1742189" cy="491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76" y="1379418"/>
            <a:ext cx="5981636" cy="5538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2" y="2742519"/>
            <a:ext cx="38100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7274">
            <a:off x="900753" y="1308667"/>
            <a:ext cx="8147740" cy="29002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rgbClr val="FFFF00"/>
                </a:solidFill>
              </a:rPr>
              <a:t>Персональные данные </a:t>
            </a:r>
            <a:r>
              <a:rPr lang="ru-RU" sz="3200" b="1" i="1" dirty="0" smtClean="0">
                <a:solidFill>
                  <a:schemeClr val="bg1"/>
                </a:solidFill>
              </a:rPr>
              <a:t>представляют собой  информацию о конкретном человеке. Это те данные, которые позволяют нам </a:t>
            </a:r>
            <a:r>
              <a:rPr lang="ru-RU" sz="3200" b="1" i="1" dirty="0" smtClean="0">
                <a:solidFill>
                  <a:srgbClr val="FFFF00"/>
                </a:solidFill>
              </a:rPr>
              <a:t>узнать </a:t>
            </a:r>
            <a:r>
              <a:rPr lang="ru-RU" sz="3200" b="1" i="1" dirty="0" smtClean="0">
                <a:solidFill>
                  <a:schemeClr val="bg1"/>
                </a:solidFill>
              </a:rPr>
              <a:t>человека, </a:t>
            </a:r>
            <a:r>
              <a:rPr lang="ru-RU" sz="3200" b="1" i="1" dirty="0" smtClean="0">
                <a:solidFill>
                  <a:srgbClr val="FFFF00"/>
                </a:solidFill>
              </a:rPr>
              <a:t>идентифицировать</a:t>
            </a:r>
            <a:r>
              <a:rPr lang="ru-RU" sz="3200" b="1" i="1" dirty="0" smtClean="0">
                <a:solidFill>
                  <a:schemeClr val="bg1"/>
                </a:solidFill>
              </a:rPr>
              <a:t> и </a:t>
            </a:r>
            <a:r>
              <a:rPr lang="ru-RU" sz="3200" b="1" i="1" dirty="0" smtClean="0">
                <a:solidFill>
                  <a:srgbClr val="FFFF00"/>
                </a:solidFill>
              </a:rPr>
              <a:t>определить</a:t>
            </a:r>
            <a:r>
              <a:rPr lang="ru-RU" sz="3200" b="1" i="1" dirty="0" smtClean="0">
                <a:solidFill>
                  <a:schemeClr val="bg1"/>
                </a:solidFill>
              </a:rPr>
              <a:t> как конкретную личность.</a:t>
            </a:r>
          </a:p>
        </p:txBody>
      </p:sp>
      <p:pic>
        <p:nvPicPr>
          <p:cNvPr id="10242" name="Picture 2" descr="ÐÐ°ÑÑÐ¸Ð½ÐºÐ¸ Ð¿Ð¾ Ð·Ð°Ð¿ÑÐ¾ÑÑ ÑÐµÐ»Ð¾Ð²ÐµÐº Ð² ÑÐ¾Ð»Ð¿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150">
            <a:off x="5097777" y="4187157"/>
            <a:ext cx="3484519" cy="232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359" y="444139"/>
            <a:ext cx="6190642" cy="10189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Таких </a:t>
            </a:r>
            <a:r>
              <a:rPr lang="ru-RU" b="1" i="1" dirty="0" smtClean="0">
                <a:solidFill>
                  <a:srgbClr val="FFFF00"/>
                </a:solidFill>
                <a:latin typeface="+mn-lt"/>
              </a:rPr>
              <a:t>идентифицирующих</a:t>
            </a:r>
            <a:r>
              <a:rPr lang="ru-RU" b="1" i="1" dirty="0" smtClean="0">
                <a:latin typeface="+mn-lt"/>
              </a:rPr>
              <a:t> данных огромное множество, к ним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относятся: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2010674" y="4689562"/>
            <a:ext cx="6127486" cy="933622"/>
            <a:chOff x="1200" y="2739"/>
            <a:chExt cx="3360" cy="35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503" y="2801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84548" y="2704012"/>
            <a:ext cx="6114423" cy="1044440"/>
            <a:chOff x="1200" y="1800"/>
            <a:chExt cx="3360" cy="355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37" y="181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517" y="186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2010674" y="1698172"/>
            <a:ext cx="6022983" cy="94807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524" y="1421"/>
              <a:ext cx="2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985773" y="3760265"/>
            <a:ext cx="6087073" cy="948917"/>
            <a:chOff x="1209" y="2280"/>
            <a:chExt cx="3360" cy="355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534" y="23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3082836" y="3798165"/>
            <a:ext cx="52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номер телефона, адрес электронной почты;</a:t>
            </a:r>
            <a:endParaRPr lang="ru-RU" sz="24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116496" y="2774069"/>
            <a:ext cx="4407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место рождения, место жительства;</a:t>
            </a:r>
            <a:endParaRPr lang="ru-RU" sz="24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108197" y="1776548"/>
            <a:ext cx="495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фамилия, имя, отчество, дата рождения;</a:t>
            </a:r>
            <a:endParaRPr lang="ru-RU" sz="2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178587" y="4864128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фотография, возраст и пр.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½Ð°ÑÐ¸Ð¾Ð½Ð°Ð»ÑÐ½Ð¾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337" y="3176380"/>
            <a:ext cx="3670663" cy="368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ÐÐ°ÑÑÐ¸Ð½ÐºÐ¸ Ð¿Ð¾ Ð·Ð°Ð¿ÑÐ¾ÑÑ Ð¿Ð¾Ð»Ð¸ÑÐ¸ÑÐµÑÐºÐ¸Ðµ ÑÐ±ÐµÐ¶Ð´Ðµ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476" y="4232366"/>
            <a:ext cx="3749806" cy="2343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229698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Специальные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D3E9BD-2003-B340-B040-295C124ADF42}"/>
              </a:ext>
            </a:extLst>
          </p:cNvPr>
          <p:cNvSpPr/>
          <p:nvPr/>
        </p:nvSpPr>
        <p:spPr>
          <a:xfrm>
            <a:off x="735747" y="1854926"/>
            <a:ext cx="4672275" cy="2010021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расовая или </a:t>
            </a:r>
            <a:r>
              <a:rPr lang="ru-RU" sz="2400" b="1" i="1" dirty="0" smtClean="0">
                <a:solidFill>
                  <a:srgbClr val="FFFF00"/>
                </a:solidFill>
              </a:rPr>
              <a:t>национальная </a:t>
            </a:r>
            <a:r>
              <a:rPr lang="ru-RU" sz="2400" b="1" i="1" dirty="0" smtClean="0">
                <a:solidFill>
                  <a:schemeClr val="bg1"/>
                </a:solidFill>
              </a:rPr>
              <a:t>принадлежность;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политические взгляды;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FF00"/>
                </a:solidFill>
              </a:rPr>
              <a:t>религиозные</a:t>
            </a:r>
            <a:r>
              <a:rPr lang="ru-RU" sz="2400" b="1" i="1" dirty="0" smtClean="0">
                <a:solidFill>
                  <a:schemeClr val="bg1"/>
                </a:solidFill>
              </a:rPr>
              <a:t> убеждения;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 состояние здоровья и пр.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239E79-D002-8B42-BD06-A237EC8FD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t="10485" r="8585" b="19345"/>
          <a:stretch/>
        </p:blipFill>
        <p:spPr>
          <a:xfrm>
            <a:off x="0" y="4908177"/>
            <a:ext cx="5569624" cy="194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907" l="0" r="100000">
                        <a14:foregroundMark x1="92552" y1="78426" x2="92552" y2="99907"/>
                        <a14:foregroundMark x1="62917" y1="93796" x2="66615" y2="98796"/>
                        <a14:backgroundMark x1="64427" y1="9074" x2="69271" y2="47685"/>
                        <a14:backgroundMark x1="58333" y1="40926" x2="58333" y2="48611"/>
                        <a14:backgroundMark x1="74219" y1="47037" x2="99896" y2="36852"/>
                        <a14:backgroundMark x1="65365" y1="6296" x2="94948" y2="22130"/>
                        <a14:backgroundMark x1="32552" y1="5648" x2="54896" y2="1852"/>
                        <a14:backgroundMark x1="3802" y1="13519" x2="25156" y2="48796"/>
                        <a14:backgroundMark x1="37760" y1="63056" x2="50208" y2="82500"/>
                        <a14:backgroundMark x1="55313" y1="90648" x2="58229" y2="95833"/>
                        <a14:backgroundMark x1="59115" y1="96481" x2="59115" y2="96481"/>
                        <a14:backgroundMark x1="59115" y1="95185" x2="58229" y2="94907"/>
                        <a14:backgroundMark x1="57083" y1="91481" x2="59219" y2="96944"/>
                        <a14:backgroundMark x1="90781" y1="49074" x2="98906" y2="78426"/>
                        <a14:backgroundMark x1="86458" y1="51944" x2="90781" y2="5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9851" y="3801291"/>
            <a:ext cx="5434150" cy="30567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4D3E9BD-2003-B340-B040-295C124ADF42}"/>
              </a:ext>
            </a:extLst>
          </p:cNvPr>
          <p:cNvSpPr/>
          <p:nvPr/>
        </p:nvSpPr>
        <p:spPr>
          <a:xfrm>
            <a:off x="1102659" y="1920193"/>
            <a:ext cx="5234318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фотографическое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изображение;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рисунок радужной̆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оболочки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глаза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отпечаток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пальца;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код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ДНК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слепок </a:t>
            </a:r>
            <a:r>
              <a:rPr lang="ru-RU" sz="2400" b="1" i="1" dirty="0" smtClean="0">
                <a:solidFill>
                  <a:srgbClr val="FFFF00"/>
                </a:solidFill>
              </a:rPr>
              <a:t>голоса</a:t>
            </a:r>
            <a:r>
              <a:rPr lang="ru-RU" sz="2400" b="1" i="1" dirty="0" smtClean="0">
                <a:solidFill>
                  <a:schemeClr val="bg1"/>
                </a:solidFill>
              </a:rPr>
              <a:t> и пр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7DAA2B-8206-5C47-9CAC-3DAE9EDAB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688" b="97949" l="7617" r="93066">
                        <a14:foregroundMark x1="10449" y1="93848" x2="10449" y2="93848"/>
                        <a14:foregroundMark x1="88184" y1="93555" x2="88184" y2="93555"/>
                        <a14:foregroundMark x1="88379" y1="7031" x2="88379" y2="7031"/>
                        <a14:foregroundMark x1="9961" y1="6836" x2="9961" y2="6836"/>
                        <a14:foregroundMark x1="20996" y1="58789" x2="20996" y2="58789"/>
                        <a14:foregroundMark x1="79980" y1="58887" x2="79980" y2="58887"/>
                        <a14:foregroundMark x1="84277" y1="58594" x2="84277" y2="58594"/>
                        <a14:backgroundMark x1="69824" y1="21289" x2="81250" y2="50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9462">
            <a:off x="6386067" y="1963136"/>
            <a:ext cx="2455168" cy="24551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202990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Биологические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45EAC55-8101-6C4D-979E-6C1DDA8C7084}"/>
              </a:ext>
            </a:extLst>
          </p:cNvPr>
          <p:cNvSpPr/>
          <p:nvPr/>
        </p:nvSpPr>
        <p:spPr>
          <a:xfrm>
            <a:off x="254589" y="2217731"/>
            <a:ext cx="4484924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и серия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паспорта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 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страховой̆ номер индивидуального лицевого счета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СНИЛС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банковской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карты.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188079">
            <a:off x="1758745" y="623663"/>
            <a:ext cx="73477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Набор цифр 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как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1953BEC1-C993-5543-94FB-1B3B2D17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046" y="2971418"/>
            <a:ext cx="4765610" cy="357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1874654"/>
            <a:ext cx="8646459" cy="112749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                         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Персональные данные состоят из: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ФИО, возраст, домашний адрес и номер телефона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Группа крови, отпечатки пальцев, медицинские диагнозы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Сведения об образовании, фотографии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4.</a:t>
            </a:r>
            <a:r>
              <a:rPr lang="ru-RU" sz="3100" b="1" i="1" dirty="0" smtClean="0">
                <a:latin typeface="+mn-lt"/>
              </a:rPr>
              <a:t>Все вышеперечисленное.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36422">
            <a:off x="50071" y="3987321"/>
            <a:ext cx="8155321" cy="16202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4. </a:t>
            </a:r>
            <a:r>
              <a:rPr lang="ru-RU" sz="2400" b="1" i="1" dirty="0" smtClean="0">
                <a:solidFill>
                  <a:schemeClr val="bg1"/>
                </a:solidFill>
              </a:rPr>
              <a:t>Набор данных, позволяющий определить или идентифицировать тебя среди множества других людей является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персональными данными.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test-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2" y="3801215"/>
            <a:ext cx="2796988" cy="2734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9830" y="276222"/>
            <a:ext cx="176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ТЕСТ: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353" y="765462"/>
            <a:ext cx="6791533" cy="201692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Можешь ли ты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контролировать </a:t>
            </a:r>
            <a:r>
              <a:rPr lang="ru-RU" sz="3100" b="1" i="1" dirty="0" smtClean="0">
                <a:latin typeface="+mn-lt"/>
              </a:rPr>
              <a:t>размещение своих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фотографий</a:t>
            </a:r>
            <a:r>
              <a:rPr lang="ru-RU" sz="3100" b="1" i="1" dirty="0" smtClean="0">
                <a:latin typeface="+mn-lt"/>
              </a:rPr>
              <a:t>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Интернет</a:t>
            </a:r>
            <a:r>
              <a:rPr lang="ru-RU" sz="3100" b="1" i="1" dirty="0" smtClean="0">
                <a:latin typeface="+mn-lt"/>
              </a:rPr>
              <a:t>, если выкладываешь их в социальные сети?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</a:t>
            </a:r>
            <a:r>
              <a:rPr lang="ru-RU" sz="3100" b="1" i="1" dirty="0" smtClean="0">
                <a:latin typeface="+mn-lt"/>
              </a:rPr>
              <a:t> Да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 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495">
            <a:off x="419338" y="3368098"/>
            <a:ext cx="7319792" cy="204082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При публикации фотографий в Сети, вы даете </a:t>
            </a:r>
            <a:r>
              <a:rPr lang="ru-RU" sz="2400" b="1" i="1" dirty="0" smtClean="0">
                <a:solidFill>
                  <a:srgbClr val="FFFF00"/>
                </a:solidFill>
              </a:rPr>
              <a:t>другим возможность </a:t>
            </a:r>
            <a:r>
              <a:rPr lang="ru-RU" sz="2400" b="1" i="1" dirty="0" smtClean="0">
                <a:solidFill>
                  <a:schemeClr val="bg1"/>
                </a:solidFill>
              </a:rPr>
              <a:t>на их загрузку, изменение или даже использование их в рекламе! </a:t>
            </a:r>
            <a:r>
              <a:rPr lang="ru-RU" sz="2400" b="1" i="1" dirty="0" smtClean="0">
                <a:solidFill>
                  <a:srgbClr val="FFFF00"/>
                </a:solidFill>
              </a:rPr>
              <a:t>Всегда проверяйте</a:t>
            </a:r>
            <a:r>
              <a:rPr lang="ru-RU" sz="2400" b="1" i="1" dirty="0" smtClean="0">
                <a:solidFill>
                  <a:schemeClr val="bg1"/>
                </a:solidFill>
              </a:rPr>
              <a:t>, что вы установили настройки приватности.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97" y="3999885"/>
            <a:ext cx="2923903" cy="285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066" y="974469"/>
            <a:ext cx="6275934" cy="1977737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Друг устраивает вечеринку </a:t>
            </a:r>
            <a:r>
              <a:rPr lang="ru-RU" sz="3100" b="1" i="1" dirty="0" smtClean="0">
                <a:latin typeface="+mn-lt"/>
              </a:rPr>
              <a:t>в выходные, и все ваши друзья приглашены. Правильно ли будет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разместить дату, время и место на сайте</a:t>
            </a:r>
            <a:r>
              <a:rPr lang="ru-RU" sz="3100" b="1" i="1" dirty="0" smtClean="0">
                <a:latin typeface="+mn-lt"/>
              </a:rPr>
              <a:t>, потому что тогда у каждого будут детали этой встречи.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Да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246">
            <a:off x="186278" y="3936415"/>
            <a:ext cx="6404623" cy="1249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Ты </a:t>
            </a:r>
            <a:r>
              <a:rPr lang="ru-RU" sz="2400" b="1" i="1" dirty="0" smtClean="0">
                <a:solidFill>
                  <a:srgbClr val="FFFF00"/>
                </a:solidFill>
              </a:rPr>
              <a:t>никогда не можешь знать точно</a:t>
            </a:r>
            <a:r>
              <a:rPr lang="ru-RU" sz="2400" b="1" i="1" dirty="0" smtClean="0">
                <a:solidFill>
                  <a:schemeClr val="bg1"/>
                </a:solidFill>
              </a:rPr>
              <a:t>, кто имеет доступ к информации, которую публикуешь на сайте.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vas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9" y="3118592"/>
            <a:ext cx="2641555" cy="340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Что такое персональные данные?</vt:lpstr>
      <vt:lpstr>Презентация PowerPoint</vt:lpstr>
      <vt:lpstr>  Таких идентифицирующих данных огромное множество, к ним  относятся:  </vt:lpstr>
      <vt:lpstr>Презентация PowerPoint</vt:lpstr>
      <vt:lpstr>Презентация PowerPoint</vt:lpstr>
      <vt:lpstr>Презентация PowerPoint</vt:lpstr>
      <vt:lpstr>                          Персональные данные состоят из: 1. ФИО, возраст, домашний адрес и номер телефона 2. Группа крови, отпечатки пальцев, медицинские диагнозы 3. Сведения об образовании, фотографии 4.Все вышеперечисленное.  </vt:lpstr>
      <vt:lpstr>Можешь ли ты контролировать размещение своих фотографий в сети Интернет, если выкладываешь их в социальные сети? 1. Да 2. Нет </vt:lpstr>
      <vt:lpstr>Друг устраивает вечеринку в выходные, и все ваши друзья приглашены. Правильно ли будет разместить дату, время и место на сайте, потому что тогда у каждого будут детали этой встречи. 1. Да 2.Нет </vt:lpstr>
      <vt:lpstr>При заполнении онлайн-формы для ввода данных, которые будут опубликованы, какие данные не стоит указывать? 1. Никнэйм или псевдоним 2. ФИО 3. Адрес, где ты живешь </vt:lpstr>
      <vt:lpstr>Если у тебя есть сомнения, дать ли людям, с которыми общаешься в сети больше личной информации о себе, что ты сделаешь? 1. Расскажешь взрослому и попросишь совет 2. Отправишь личные данные и посмотришь, что будет 3. Не отправишь личные данные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Конкина Анна Сергеевна</cp:lastModifiedBy>
  <cp:revision>94</cp:revision>
  <dcterms:created xsi:type="dcterms:W3CDTF">2014-11-21T11:00:06Z</dcterms:created>
  <dcterms:modified xsi:type="dcterms:W3CDTF">2020-06-02T01:45:19Z</dcterms:modified>
</cp:coreProperties>
</file>