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6" r:id="rId8"/>
    <p:sldId id="265" r:id="rId9"/>
    <p:sldId id="273" r:id="rId10"/>
    <p:sldId id="274" r:id="rId11"/>
    <p:sldId id="268" r:id="rId12"/>
    <p:sldId id="267" r:id="rId13"/>
    <p:sldId id="269" r:id="rId14"/>
    <p:sldId id="270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D8"/>
    <a:srgbClr val="EE3794"/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68" y="1302174"/>
            <a:ext cx="3315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Что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такое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368" y="2071615"/>
            <a:ext cx="4325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</a:t>
            </a:r>
          </a:p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endParaRPr lang="ru-RU" sz="4400" b="1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8" y="3548547"/>
            <a:ext cx="326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ranklin Gothic Heavy" panose="020B0903020102020204" pitchFamily="34" charset="0"/>
              </a:rPr>
              <a:t>и как</a:t>
            </a:r>
          </a:p>
          <a:p>
            <a:r>
              <a:rPr lang="ru-RU" sz="4400" dirty="0">
                <a:latin typeface="Franklin Gothic Heavy" panose="020B0903020102020204" pitchFamily="34" charset="0"/>
              </a:rPr>
              <a:t> их </a:t>
            </a:r>
            <a:r>
              <a:rPr lang="ru-RU" sz="4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защитить</a:t>
            </a:r>
            <a:r>
              <a:rPr lang="ru-RU" sz="4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?</a:t>
            </a:r>
          </a:p>
          <a:p>
            <a:endParaRPr lang="ru-RU" sz="44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652" y="1481740"/>
            <a:ext cx="65767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-</a:t>
            </a:r>
            <a:r>
              <a:rPr lang="ru-RU" sz="32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осуществляется с согласия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субъекта!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персональных данных необходима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для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осуществления и выполнения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возложенных законом на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оператора функций, полномочий и обязанностей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необходима для защиты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жизненно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важных интересов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субъекта, если получение согласия субъекта невозможно;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и другие условия</a:t>
            </a:r>
          </a:p>
          <a:p>
            <a:pPr marL="342900" indent="-342900" algn="ctr">
              <a:buFontTx/>
              <a:buChar char="-"/>
            </a:pPr>
            <a:endParaRPr lang="ru-RU" sz="3200" dirty="0" smtClean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103" y="527633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При каких условиях осуществляется обработка персональных данных?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6" name="Picture 4" descr="https://pbs.twimg.com/media/EE0-abQWwAIis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2" r="1" b="11263"/>
          <a:stretch/>
        </p:blipFill>
        <p:spPr bwMode="auto">
          <a:xfrm>
            <a:off x="6779623" y="1637796"/>
            <a:ext cx="1926983" cy="50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34998">
            <a:off x="2310377" y="4067669"/>
            <a:ext cx="615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Тест «Проверь себя»</a:t>
            </a:r>
            <a:endParaRPr lang="ru-RU" sz="40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Picture 2" descr="https://www.pvsm.ru/images/2015/03/03/roskomnadzor-opredelil-dvuh-finalistov-konkursa-po-vyboru-mask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82" y="404948"/>
            <a:ext cx="3785887" cy="33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97626" y="495617"/>
            <a:ext cx="7518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1.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являются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персональными данными?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969734" y="2089207"/>
            <a:ext cx="56352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фамилия, имя, отчество;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национальность;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фотография;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г) все вышеперечисленное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008" y="5590130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г)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80" y="4675668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1356779" y="798036"/>
            <a:ext cx="6861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2.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НЕ входит в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 человека?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98453">
            <a:off x="2942237" y="2507219"/>
            <a:ext cx="5649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место жительства;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состояние здоровья;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кличка собаки;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номер банковской карты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в)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146" name="Picture 2" descr="https://upload.wikimedia.org/wikipedia/commons/thumb/8/88/Thinking_Cartoon_Businessman.svg/2000px-Thinking_Cartoon_Businessm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9" y="2965878"/>
            <a:ext cx="1761133" cy="34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77494" y="557607"/>
            <a:ext cx="7819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3. Что относится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 биометрическим данным человека?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2979791" y="1865382"/>
            <a:ext cx="6098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моя активность в сети Интернет;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 отпечатки пальцев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сведения о моих привычках;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количество </a:t>
            </a:r>
            <a:r>
              <a:rPr lang="ru-RU" sz="3200" i="1" dirty="0" err="1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лайков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на фотографии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3758" y="5748134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170" name="Picture 2" descr="https://image.jimcdn.com/app/cms/image/transf/dimension=1920x1024:format=png/path/sd86d07b17ba0ea1e/image/ia9b6736f8def4f57/version/1554641339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" y="2808514"/>
            <a:ext cx="3286374" cy="28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08203">
            <a:off x="1400609" y="588483"/>
            <a:ext cx="640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4. </a:t>
            </a:r>
            <a:r>
              <a:rPr lang="ru-RU" sz="3200" i="1" dirty="0" err="1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– это?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657311" y="1926393"/>
            <a:ext cx="5918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компьютерная зависимость;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Интернет-травля;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компьютерная игра;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специальные персональные данные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196" name="Picture 4" descr="https://www.seekpng.com/png/full/802-8027241_woman-girl-clip-art-thinking-woman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56" y="1844112"/>
            <a:ext cx="2206524" cy="28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15474">
            <a:off x="360349" y="605326"/>
            <a:ext cx="7448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5. 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Какие действия с персональными данными считаются недопустимыми?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100943" y="2283917"/>
            <a:ext cx="64860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распространение 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данных места жительства;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опубликование документов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 сети Интернет;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обработка персональных данных 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с согласия человека;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отправление сообщения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 личной информацией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незнакомым лицам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109" y="6033877"/>
            <a:ext cx="284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а),б),г) 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128" name="Picture 8" descr="https://otvet.imgsmail.ru/download/266952510_5fcfd84275e7a2b997796945548790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3" y="2167695"/>
            <a:ext cx="1739069" cy="32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165" y="1302176"/>
            <a:ext cx="752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9218" name="Picture 2" descr="https://img2.freepng.ru/20180423/zcw/kisspng-teacher-education-clip-art-jesus-cartoon-5ade97799af1c9.0284822615245372096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2519870"/>
            <a:ext cx="2862398" cy="34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bs.twimg.com/media/DZcxuTHXcAAVTnK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48584"/>
            <a:ext cx="3177449" cy="31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d.ru/content/images/2018/07/RAZ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37" y="4085965"/>
            <a:ext cx="6539421" cy="34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61368">
            <a:off x="858563" y="408533"/>
            <a:ext cx="663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Персональные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данные </a:t>
            </a:r>
            <a:r>
              <a:rPr lang="ru-RU" sz="3600" i="1" dirty="0">
                <a:latin typeface="Franklin Gothic Heavy" panose="020B0903020102020204" pitchFamily="34" charset="0"/>
              </a:rPr>
              <a:t>— любая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информация</a:t>
            </a:r>
            <a:r>
              <a:rPr lang="ru-RU" sz="3600" i="1" dirty="0">
                <a:latin typeface="Franklin Gothic Heavy" panose="020B0903020102020204" pitchFamily="34" charset="0"/>
              </a:rPr>
              <a:t>, </a:t>
            </a:r>
            <a:endParaRPr lang="ru-RU" sz="3600" i="1" dirty="0" smtClean="0">
              <a:latin typeface="Franklin Gothic Heavy" panose="020B0903020102020204" pitchFamily="34" charset="0"/>
            </a:endParaRPr>
          </a:p>
          <a:p>
            <a:r>
              <a:rPr lang="ru-RU" sz="3600" i="1" dirty="0" smtClean="0">
                <a:latin typeface="Franklin Gothic Heavy" panose="020B0903020102020204" pitchFamily="34" charset="0"/>
              </a:rPr>
              <a:t>относящаяся к прямо </a:t>
            </a:r>
            <a:r>
              <a:rPr lang="ru-RU" sz="3600" i="1" dirty="0">
                <a:latin typeface="Franklin Gothic Heavy" panose="020B0903020102020204" pitchFamily="34" charset="0"/>
              </a:rPr>
              <a:t>или </a:t>
            </a:r>
            <a:r>
              <a:rPr lang="ru-RU" sz="3600" i="1" dirty="0" smtClean="0">
                <a:latin typeface="Franklin Gothic Heavy" panose="020B0903020102020204" pitchFamily="34" charset="0"/>
              </a:rPr>
              <a:t>косвенно определенному или определяемому </a:t>
            </a:r>
            <a:r>
              <a:rPr lang="ru-RU" sz="36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физическому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лицу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802" y="4403204"/>
            <a:ext cx="4667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Franklin Gothic Heavy" panose="020B0903020102020204" pitchFamily="34" charset="0"/>
              </a:rPr>
              <a:t>Т.е. </a:t>
            </a:r>
            <a:r>
              <a:rPr lang="ru-RU" sz="2400" i="1" dirty="0">
                <a:latin typeface="Franklin Gothic Heavy" panose="020B0903020102020204" pitchFamily="34" charset="0"/>
              </a:rPr>
              <a:t>э</a:t>
            </a:r>
            <a:r>
              <a:rPr lang="ru-RU" sz="2400" i="1" dirty="0" smtClean="0">
                <a:latin typeface="Franklin Gothic Heavy" panose="020B0903020102020204" pitchFamily="34" charset="0"/>
              </a:rPr>
              <a:t>то </a:t>
            </a:r>
            <a:r>
              <a:rPr lang="ru-RU" sz="2400" i="1" dirty="0">
                <a:latin typeface="Franklin Gothic Heavy" panose="020B0903020102020204" pitchFamily="34" charset="0"/>
              </a:rPr>
              <a:t>те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r>
              <a:rPr lang="ru-RU" sz="2400" i="1" dirty="0">
                <a:latin typeface="Franklin Gothic Heavy" panose="020B0903020102020204" pitchFamily="34" charset="0"/>
              </a:rPr>
              <a:t>, которые позволяют нам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узнать</a:t>
            </a:r>
            <a:r>
              <a:rPr lang="ru-RU" sz="2400" i="1" dirty="0">
                <a:latin typeface="Franklin Gothic Heavy" panose="020B0903020102020204" pitchFamily="34" charset="0"/>
              </a:rPr>
              <a:t> человека,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идентифицировать</a:t>
            </a:r>
            <a:r>
              <a:rPr lang="ru-RU" sz="2400" i="1" dirty="0">
                <a:latin typeface="Franklin Gothic Heavy" panose="020B0903020102020204" pitchFamily="34" charset="0"/>
              </a:rPr>
              <a:t> и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определить</a:t>
            </a:r>
            <a:r>
              <a:rPr lang="ru-RU" sz="2400" i="1" dirty="0">
                <a:latin typeface="Franklin Gothic Heavy" panose="020B0903020102020204" pitchFamily="34" charset="0"/>
              </a:rPr>
              <a:t> как конкретную личность.</a:t>
            </a:r>
          </a:p>
        </p:txBody>
      </p:sp>
      <p:pic>
        <p:nvPicPr>
          <p:cNvPr id="2052" name="Picture 4" descr="https://im0-tub-ru.yandex.net/i?id=3dd847bd899f94de56b99507736b8d2c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26" y="1037964"/>
            <a:ext cx="2247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s://im0-tub-ru.yandex.net/i?id=73bf93a49f52cc7144ea3c2180758c2a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938" l="2500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6716" y="2214437"/>
            <a:ext cx="331969" cy="3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1" y="1467030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99850" y="888775"/>
            <a:ext cx="2514601" cy="10745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</a:t>
            </a:r>
            <a:r>
              <a:rPr lang="ru-RU" sz="2400" b="1" dirty="0" smtClean="0"/>
              <a:t>амилия, имя и отчество?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298" y="2988362"/>
            <a:ext cx="2362202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мне лет?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4117" y="2970470"/>
            <a:ext cx="2535143" cy="8428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Где я живу?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1216873" y="85875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49046" y="2801507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298" y="5053746"/>
            <a:ext cx="24384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Какой у меня   номер телефона?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4195" y="5120641"/>
            <a:ext cx="22860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Моя фотография?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395453" y="2801508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14117" y="1051561"/>
            <a:ext cx="2286004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школе я учусь?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7521934" y="4925833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95453" y="485559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61460" y="751252"/>
            <a:ext cx="1376902" cy="131196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d020564b143b4accc28df4b7e67a9f46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30458" b="5977"/>
          <a:stretch/>
        </p:blipFill>
        <p:spPr bwMode="auto">
          <a:xfrm>
            <a:off x="1519448" y="970059"/>
            <a:ext cx="639612" cy="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3" y="3044686"/>
            <a:ext cx="899767" cy="7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8" r="24478" b="7522"/>
          <a:stretch/>
        </p:blipFill>
        <p:spPr bwMode="auto">
          <a:xfrm rot="1130858">
            <a:off x="1852323" y="5038276"/>
            <a:ext cx="463386" cy="8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m0-tub-ru.yandex.net/i?id=06dbb0ce69077fd39eb292d6784ac9db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2" y="970060"/>
            <a:ext cx="894408" cy="8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9704a73d19f8466d334f4e6cadbc0a76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9" y="2963016"/>
            <a:ext cx="844343" cy="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1k.by/images/products/ip/big/pp0/e/1751081/ic4ab7a53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23" y="5145819"/>
            <a:ext cx="869577" cy="7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5494" y="167462"/>
            <a:ext cx="769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Что представляют из себя </a:t>
            </a:r>
            <a:r>
              <a:rPr lang="ru-RU" sz="2400" b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12594">
            <a:off x="626532" y="248449"/>
            <a:ext cx="5995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Специальные</a:t>
            </a:r>
            <a:r>
              <a:rPr lang="ru-RU" sz="3200" b="1" i="1" dirty="0" smtClean="0">
                <a:latin typeface="Franklin Gothic Heavy" panose="020B0903020102020204" pitchFamily="34" charset="0"/>
              </a:rPr>
              <a:t> персональные </a:t>
            </a:r>
          </a:p>
          <a:p>
            <a:pPr algn="ctr"/>
            <a:r>
              <a:rPr lang="ru-RU" sz="3200" b="1" i="1" dirty="0" smtClean="0">
                <a:latin typeface="Franklin Gothic Heavy" panose="020B0903020102020204" pitchFamily="34" charset="0"/>
              </a:rPr>
              <a:t>данные</a:t>
            </a:r>
            <a:endParaRPr lang="ru-RU" sz="3200" b="1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31997">
            <a:off x="2235345" y="4735722"/>
            <a:ext cx="322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расовая или национальная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принадлежность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40959">
            <a:off x="5183389" y="1212997"/>
            <a:ext cx="375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политические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взгляды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445" y="1670298"/>
            <a:ext cx="269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религиозные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убеждения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01987">
            <a:off x="6248398" y="3965201"/>
            <a:ext cx="222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состояние здоровья </a:t>
            </a:r>
          </a:p>
        </p:txBody>
      </p:sp>
      <p:pic>
        <p:nvPicPr>
          <p:cNvPr id="4100" name="Picture 4" descr="https://www.syl.ru/misc/i/ai/402771/266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72">
            <a:off x="5953357" y="2300771"/>
            <a:ext cx="2219264" cy="1304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avatars.mds.yandex.net/get-zen_doc/1590219/pub_5d9c5025b477bf00ade3724c_5d9c5910ddfef600b032441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5" y="2670022"/>
            <a:ext cx="2383362" cy="1658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967"/>
            <a:ext cx="2233571" cy="2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s://hopefulness.educrimea.ru/uploads/5000/20455/section/340863/00355fa52d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05">
            <a:off x="6761041" y="5076202"/>
            <a:ext cx="1738710" cy="159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986350" y="145175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149">
            <a:off x="5482150" y="841578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6" y="466415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339">
            <a:off x="6013989" y="3785277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21186" y="4850342"/>
            <a:ext cx="3247317" cy="1826615"/>
          </a:xfrm>
          <a:prstGeom prst="rect">
            <a:avLst/>
          </a:prstGeom>
        </p:spPr>
      </p:pic>
      <p:pic>
        <p:nvPicPr>
          <p:cNvPr id="5132" name="Picture 12" descr="http://clipart-library.com/img1/1461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5670" r="7373" b="20935"/>
          <a:stretch/>
        </p:blipFill>
        <p:spPr bwMode="auto">
          <a:xfrm>
            <a:off x="4524940" y="4363485"/>
            <a:ext cx="2190342" cy="16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0-tub-ru.yandex.net/i?id=2158ec3bd146a27ce56a4eb951a5452e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8" b="99063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009">
            <a:off x="5490577" y="1893273"/>
            <a:ext cx="1475483" cy="21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78640">
            <a:off x="2590798" y="451091"/>
            <a:ext cx="6575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Биометрические</a:t>
            </a:r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1668">
            <a:off x="691054" y="982099"/>
            <a:ext cx="3522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фотографическое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изображение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76401">
            <a:off x="1284012" y="3962882"/>
            <a:ext cx="3718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рисунок радужной̆ оболочки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глаза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26314">
            <a:off x="6496947" y="1885743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отпечаток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пальца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63497">
            <a:off x="7410284" y="4984086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ДНК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728" y="5975570"/>
            <a:ext cx="311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слепок голоса </a:t>
            </a:r>
          </a:p>
        </p:txBody>
      </p:sp>
      <p:pic>
        <p:nvPicPr>
          <p:cNvPr id="5122" name="Picture 2" descr="https://thumbs.dreamstime.com/b/%D1%84%D0%BE%D1%82%D0%BE-%D0%BF%D0%BE%D1%80%D1%82%D1%80%D0%B5%D1%82%D0%B0-%D1%81%D0%B5%D0%BC%D1%8C%D0%B8-%D0%BE%D1%82%D0%BD%D0%BE%D1%88%D0%B5%D0%BD%D0%B8%D0%B5-%D0%B4%D0%B5%D1%82%D0%B5%D0%B9-%D1%80%D0%BE%D0%B4%D0%B8%D1%82%D0%B5%D0%BB%D0%B5%D0%B9-%D0%B4%D0%B8%D0%BD%D0%B0%D1%81%D1%82%D0%B8%D0%B8-%D1%80%D0%BE%D0%B4%D1%81%D1%82%D0%B2%D0%B5%D0%BD%D0%BD%D0%B8%D0%BA%D0%BE%D0%B2-1460760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0" t="2977" r="7372" b="67729"/>
          <a:stretch/>
        </p:blipFill>
        <p:spPr bwMode="auto">
          <a:xfrm>
            <a:off x="1677025" y="2006387"/>
            <a:ext cx="2968627" cy="1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log.gemalto.com/wp-content/uploads/2017/08/Iris-scanning-T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53">
            <a:off x="393782" y="4785802"/>
            <a:ext cx="3374625" cy="1779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701">
            <a:off x="400562" y="95421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394">
            <a:off x="6598787" y="132331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7600493" y="45903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085362" y="360953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3982645" y="574538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obn.al/wp-content/uploads/2019/07/ka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27" y="4372182"/>
            <a:ext cx="1676506" cy="2347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zeta-ch.ru/media/k2/items/cache/56cba0366b72a161ab9f015bab86e51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252">
            <a:off x="4777593" y="1461501"/>
            <a:ext cx="2561854" cy="162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ttps://cdn5.vectorstock.com/i/1000x1000/36/94/outstretched-hand-with-passport-vector-6883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0970"/>
          <a:stretch/>
        </p:blipFill>
        <p:spPr bwMode="auto">
          <a:xfrm>
            <a:off x="1794165" y="743815"/>
            <a:ext cx="2377958" cy="2178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fcserp.ru/wp-content/uploads/2018/09/%D0%98%D0%9D%D0%9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459">
            <a:off x="5593761" y="3928316"/>
            <a:ext cx="1451027" cy="15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61" y="2859994"/>
            <a:ext cx="4798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Набор цифр </a:t>
            </a:r>
            <a:r>
              <a:rPr lang="ru-RU" sz="3200" i="1" dirty="0" smtClean="0">
                <a:latin typeface="Franklin Gothic Heavy" panose="020B0903020102020204" pitchFamily="34" charset="0"/>
              </a:rPr>
              <a:t>как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69644">
            <a:off x="306920" y="299045"/>
            <a:ext cx="293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и серия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паспорта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699470">
            <a:off x="5699008" y="238028"/>
            <a:ext cx="329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страховой̆ номер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индивидуального </a:t>
            </a: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лицевого 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счета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(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СНИЛС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);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25942">
            <a:off x="1298745" y="5341076"/>
            <a:ext cx="2267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банковской̆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карты 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13104">
            <a:off x="5466656" y="5117863"/>
            <a:ext cx="365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и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ндивидуальный номер налогоплательщика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524079" y="4963521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50">
            <a:off x="5202237" y="52187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11">
            <a:off x="54858" y="39651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5426967" y="-174114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091" y="335325"/>
            <a:ext cx="721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 защитить свои персональные данные?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821" y="1597398"/>
            <a:ext cx="64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отправляй свои персональные данные лицам, которых ты не знаешь!</a:t>
            </a:r>
          </a:p>
        </p:txBody>
      </p:sp>
      <p:pic>
        <p:nvPicPr>
          <p:cNvPr id="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0" y="142954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6652" y="2583365"/>
            <a:ext cx="634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Существенно сокращай объем личных данных, которые вы публикуете в сети Интернет!</a:t>
            </a:r>
          </a:p>
        </p:txBody>
      </p:sp>
      <p:pic>
        <p:nvPicPr>
          <p:cNvPr id="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42667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2" y="3792365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3927" y="3918514"/>
            <a:ext cx="5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оскорбляй людей в сети Интернет! Иначе все вернется бумерангом!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2525" y="4919745"/>
            <a:ext cx="4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опубликовывай фотографии документов!</a:t>
            </a:r>
          </a:p>
        </p:txBody>
      </p:sp>
      <p:pic>
        <p:nvPicPr>
          <p:cNvPr id="13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" y="4869067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" y="5614904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84959" y="5812112"/>
            <a:ext cx="433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скачивай приложения с непроверенных сайтов!</a:t>
            </a:r>
          </a:p>
        </p:txBody>
      </p:sp>
      <p:pic>
        <p:nvPicPr>
          <p:cNvPr id="4104" name="Picture 8" descr="https://st2.depositphotos.com/1432405/11688/v/950/depositphotos_116888244-stock-illustration-businessman-with-hand-up-ic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t="5770" r="32626" b="3898"/>
          <a:stretch/>
        </p:blipFill>
        <p:spPr bwMode="auto">
          <a:xfrm>
            <a:off x="7426236" y="2426673"/>
            <a:ext cx="1422868" cy="3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news1.ru/wp-content/uploads/2016/04/IP-Thief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1572859"/>
            <a:ext cx="2370091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02" y="387524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Распространение персональных данных в сети Интернет – </a:t>
            </a:r>
            <a:r>
              <a:rPr lang="ru-RU" sz="28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 благо злоумышленникам!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493" y="3615223"/>
            <a:ext cx="29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К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ража ваших средств со счетов!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8" name="Picture 4" descr="https://pp.userapi.com/c846520/v846520396/1ea219/YHaJ_9YOU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1572859"/>
            <a:ext cx="2501690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98002/pub_5b95d5d046f39d00aa674fc6_5b95d839602fad00ad9a8f0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4323109"/>
            <a:ext cx="2505084" cy="1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4801" y="3645265"/>
            <a:ext cx="3296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(Интернет-травля)!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2938" y="6201335"/>
            <a:ext cx="227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лежка 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за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вами!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050" name="Picture 2" descr="http://www.padidehtabar.com/files/fa/news/1394/6/2/5576_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4415246"/>
            <a:ext cx="2501690" cy="17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08910" y="6201335"/>
            <a:ext cx="288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Навязчивая реклама!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60054">
            <a:off x="783096" y="557342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Что значит «дать согласие на обработку персональных данных»?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05" y="3169913"/>
            <a:ext cx="802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91" y="2162913"/>
            <a:ext cx="5042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Обработка – любые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правомерные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действия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персональными данными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сбор;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апись;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х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ранение;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ередача;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Уточнение и т. д.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Осуществляет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 оператор!</a:t>
            </a:r>
          </a:p>
        </p:txBody>
      </p:sp>
      <p:pic>
        <p:nvPicPr>
          <p:cNvPr id="1026" name="Picture 2" descr="https://www.pravo-ved.ru/wp-content/uploads/2019/03/pravo-ved5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6690"/>
          <a:stretch/>
        </p:blipFill>
        <p:spPr bwMode="auto">
          <a:xfrm>
            <a:off x="5369487" y="1789993"/>
            <a:ext cx="3383281" cy="21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btns.com/uploadedFiles/sectionsimages/big/bezymyannyy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61" y="4055739"/>
            <a:ext cx="2541927" cy="23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503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Franklin Gothic Heavy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Конкина Анна Сергеевна</cp:lastModifiedBy>
  <cp:revision>54</cp:revision>
  <dcterms:created xsi:type="dcterms:W3CDTF">2019-02-21T15:01:25Z</dcterms:created>
  <dcterms:modified xsi:type="dcterms:W3CDTF">2020-06-02T01:45:10Z</dcterms:modified>
</cp:coreProperties>
</file>